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9" r:id="rId4"/>
    <p:sldId id="258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8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66.xml"/><Relationship Id="rId7" Type="http://schemas.openxmlformats.org/officeDocument/2006/relationships/image" Target="../media/image2.png"/><Relationship Id="rId6" Type="http://schemas.openxmlformats.org/officeDocument/2006/relationships/tags" Target="../tags/tag65.xml"/><Relationship Id="rId5" Type="http://schemas.microsoft.com/office/2007/relationships/media" Target="../media/media1.mp4"/><Relationship Id="rId4" Type="http://schemas.openxmlformats.org/officeDocument/2006/relationships/video" Target="../media/media1.mp4"/><Relationship Id="rId3" Type="http://schemas.openxmlformats.org/officeDocument/2006/relationships/image" Target="../media/image1.jpeg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tags" Target="../tags/tag90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tags" Target="../tags/tag6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1.xml"/><Relationship Id="rId2" Type="http://schemas.openxmlformats.org/officeDocument/2006/relationships/image" Target="../media/image5.jpeg"/><Relationship Id="rId1" Type="http://schemas.openxmlformats.org/officeDocument/2006/relationships/tags" Target="../tags/tag70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74.xml"/><Relationship Id="rId5" Type="http://schemas.openxmlformats.org/officeDocument/2006/relationships/image" Target="../media/image6.png"/><Relationship Id="rId4" Type="http://schemas.openxmlformats.org/officeDocument/2006/relationships/tags" Target="../tags/tag73.xml"/><Relationship Id="rId3" Type="http://schemas.microsoft.com/office/2007/relationships/media" Target="../media/media2.mp4"/><Relationship Id="rId2" Type="http://schemas.openxmlformats.org/officeDocument/2006/relationships/video" Target="../media/media2.mp4"/><Relationship Id="rId1" Type="http://schemas.openxmlformats.org/officeDocument/2006/relationships/tags" Target="../tags/tag72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7.xml"/><Relationship Id="rId3" Type="http://schemas.openxmlformats.org/officeDocument/2006/relationships/image" Target="../media/image7.png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80.xml"/><Relationship Id="rId3" Type="http://schemas.openxmlformats.org/officeDocument/2006/relationships/image" Target="../media/image8.png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3.xml"/><Relationship Id="rId3" Type="http://schemas.openxmlformats.org/officeDocument/2006/relationships/image" Target="../media/image9.png"/><Relationship Id="rId2" Type="http://schemas.openxmlformats.org/officeDocument/2006/relationships/tags" Target="../tags/tag82.xml"/><Relationship Id="rId1" Type="http://schemas.openxmlformats.org/officeDocument/2006/relationships/tags" Target="../tags/tag8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9.xml"/><Relationship Id="rId3" Type="http://schemas.openxmlformats.org/officeDocument/2006/relationships/image" Target="../media/image10.png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原有方案</a:t>
            </a:r>
            <a:r>
              <a:rPr lang="en-US" altLang="zh-CN"/>
              <a:t>:</a:t>
            </a:r>
            <a:r>
              <a:rPr lang="zh-CN" altLang="en-US"/>
              <a:t>机械手仿生夹持</a:t>
            </a:r>
            <a:r>
              <a:rPr lang="zh-CN" altLang="en-US"/>
              <a:t>部分</a:t>
            </a:r>
            <a:endParaRPr lang="zh-CN" altLang="en-US"/>
          </a:p>
        </p:txBody>
      </p:sp>
      <p:pic>
        <p:nvPicPr>
          <p:cNvPr id="4" name="内容占位符 3" descr="夹爪夹住铲子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38505" y="1430020"/>
            <a:ext cx="3569335" cy="4759325"/>
          </a:xfrm>
          <a:prstGeom prst="rect">
            <a:avLst/>
          </a:prstGeom>
        </p:spPr>
      </p:pic>
      <p:pic>
        <p:nvPicPr>
          <p:cNvPr id="5" name="夹爪夹持运动视频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167505" y="1389380"/>
            <a:ext cx="3857625" cy="47593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194675" y="1430020"/>
            <a:ext cx="338772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在大扭矩舵机的情况下是可以保持夹持稳定不动的</a:t>
            </a:r>
            <a:endParaRPr lang="zh-CN" altLang="en-US"/>
          </a:p>
          <a:p>
            <a:r>
              <a:rPr lang="zh-CN" altLang="en-US"/>
              <a:t>可能存在的问题是泥浆阻力导致铲柄旋转自由度限制改变</a:t>
            </a:r>
            <a:r>
              <a:rPr lang="en-US" altLang="zh-CN"/>
              <a:t>,</a:t>
            </a:r>
            <a:r>
              <a:rPr lang="zh-CN" altLang="en-US"/>
              <a:t>导致铲面</a:t>
            </a:r>
            <a:r>
              <a:rPr lang="zh-CN" altLang="en-US"/>
              <a:t>变化</a:t>
            </a:r>
            <a:endParaRPr lang="zh-CN" altLang="en-US"/>
          </a:p>
          <a:p>
            <a:r>
              <a:rPr lang="zh-CN" altLang="en-US"/>
              <a:t>为了搭建环境的简单</a:t>
            </a:r>
            <a:r>
              <a:rPr lang="en-US" altLang="zh-CN"/>
              <a:t>,</a:t>
            </a:r>
            <a:r>
              <a:rPr lang="zh-CN" altLang="en-US"/>
              <a:t>假设泥浆阻力不会导致</a:t>
            </a:r>
            <a:r>
              <a:rPr lang="zh-CN" altLang="en-US"/>
              <a:t>变化</a:t>
            </a:r>
            <a:endParaRPr lang="zh-CN" altLang="en-US"/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存在的</a:t>
            </a:r>
            <a:r>
              <a:rPr lang="zh-CN" altLang="en-US"/>
              <a:t>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避障逻辑</a:t>
            </a:r>
            <a:r>
              <a:rPr lang="en-US" altLang="zh-CN"/>
              <a:t>(</a:t>
            </a:r>
            <a:r>
              <a:rPr lang="zh-CN" altLang="en-US"/>
              <a:t>铲子与桶的接触碰撞</a:t>
            </a:r>
            <a:r>
              <a:rPr lang="en-US" altLang="zh-CN"/>
              <a:t>)</a:t>
            </a:r>
            <a:endParaRPr lang="en-US" altLang="zh-CN"/>
          </a:p>
          <a:p>
            <a:r>
              <a:rPr lang="zh-CN" altLang="en-US"/>
              <a:t>铲子轨迹规划</a:t>
            </a:r>
            <a:r>
              <a:rPr lang="en-US" altLang="zh-CN"/>
              <a:t>,</a:t>
            </a:r>
            <a:r>
              <a:rPr lang="zh-CN" altLang="en-US"/>
              <a:t>需要通过变换铲子的三个自由度来实现贴合</a:t>
            </a:r>
            <a:r>
              <a:rPr lang="en-US" altLang="zh-CN"/>
              <a:t>,</a:t>
            </a:r>
            <a:r>
              <a:rPr lang="zh-CN" altLang="en-US"/>
              <a:t>这涉及到末端三自由度和机械臂的配合关系</a:t>
            </a:r>
            <a:r>
              <a:rPr lang="en-US" altLang="zh-CN"/>
              <a:t>,</a:t>
            </a:r>
            <a:r>
              <a:rPr lang="zh-CN" altLang="en-US"/>
              <a:t>这我还在研究变换</a:t>
            </a:r>
            <a:r>
              <a:rPr lang="zh-CN" altLang="en-US"/>
              <a:t>关系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910590" y="1718945"/>
          <a:ext cx="9451340" cy="44024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5670"/>
                <a:gridCol w="4725670"/>
              </a:tblGrid>
              <a:tr h="440245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</a:tr>
            </a:tbl>
          </a:graphicData>
        </a:graphic>
      </p:graphicFrame>
      <p:sp>
        <p:nvSpPr>
          <p:cNvPr id="5" name="标题 4"/>
          <p:cNvSpPr/>
          <p:nvPr>
            <p:ph type="title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三指机械夹爪</a:t>
            </a:r>
            <a:endParaRPr lang="zh-CN" altLang="en-US"/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尾部多自由度设置</a:t>
            </a:r>
            <a:r>
              <a:rPr lang="en-US" altLang="zh-CN"/>
              <a:t>-</a:t>
            </a:r>
            <a:r>
              <a:rPr lang="zh-CN" altLang="en-US"/>
              <a:t>二维</a:t>
            </a:r>
            <a:r>
              <a:rPr lang="zh-CN" altLang="en-US"/>
              <a:t>云台</a:t>
            </a:r>
            <a:endParaRPr lang="zh-CN" altLang="en-US"/>
          </a:p>
        </p:txBody>
      </p:sp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94615" y="1313815"/>
            <a:ext cx="6096000" cy="50234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整体装配示意</a:t>
            </a:r>
            <a:r>
              <a:rPr lang="zh-CN" altLang="en-US"/>
              <a:t>视频</a:t>
            </a:r>
            <a:endParaRPr lang="zh-CN" altLang="en-US"/>
          </a:p>
        </p:txBody>
      </p:sp>
      <p:pic>
        <p:nvPicPr>
          <p:cNvPr id="4" name="整体装配视频">
            <a:hlinkClick r:id="" action="ppaction://media"/>
          </p:cNvPr>
          <p:cNvPicPr/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656756" y="1569775"/>
            <a:ext cx="6337568" cy="47592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此时末端具有</a:t>
            </a:r>
            <a:r>
              <a:rPr lang="en-US" altLang="zh-CN"/>
              <a:t>3</a:t>
            </a:r>
            <a:r>
              <a:rPr lang="zh-CN" altLang="en-US"/>
              <a:t>个</a:t>
            </a:r>
            <a:r>
              <a:rPr lang="zh-CN" altLang="en-US"/>
              <a:t>自由度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087245" y="1536065"/>
            <a:ext cx="8010525" cy="46672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轨迹</a:t>
            </a:r>
            <a:r>
              <a:rPr lang="zh-CN" altLang="en-US"/>
              <a:t>规划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9275" y="4566285"/>
            <a:ext cx="8553450" cy="4667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环境</a:t>
            </a:r>
            <a:r>
              <a:rPr lang="zh-CN" altLang="en-US"/>
              <a:t>搭建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用</a:t>
            </a:r>
            <a:r>
              <a:rPr lang="en-US" altLang="zh-CN"/>
              <a:t>matlab</a:t>
            </a:r>
            <a:r>
              <a:rPr lang="zh-CN" altLang="en-US"/>
              <a:t>先搭建简单的</a:t>
            </a:r>
            <a:r>
              <a:rPr lang="en-US" altLang="zh-CN"/>
              <a:t>:</a:t>
            </a:r>
            <a:r>
              <a:rPr lang="zh-CN" altLang="en-US"/>
              <a:t>机械臂</a:t>
            </a:r>
            <a:r>
              <a:rPr lang="en-US" altLang="zh-CN"/>
              <a:t>+</a:t>
            </a:r>
            <a:r>
              <a:rPr lang="zh-CN" altLang="en-US"/>
              <a:t>夹持铲子</a:t>
            </a:r>
            <a:r>
              <a:rPr lang="en-US" altLang="zh-CN"/>
              <a:t>+</a:t>
            </a:r>
            <a:r>
              <a:rPr lang="zh-CN" altLang="en-US"/>
              <a:t>桶</a:t>
            </a:r>
            <a:r>
              <a:rPr lang="en-US" altLang="zh-CN"/>
              <a:t>+</a:t>
            </a:r>
            <a:r>
              <a:rPr lang="zh-CN" altLang="en-US"/>
              <a:t>墙壁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35" y="1936115"/>
            <a:ext cx="6329680" cy="47523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函数文件以及</a:t>
            </a:r>
            <a:r>
              <a:rPr lang="zh-CN" altLang="en-US"/>
              <a:t>意义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Ur10Controller:Ur10Controller (</a:t>
            </a:r>
            <a:r>
              <a:rPr lang="zh-CN" altLang="en-US"/>
              <a:t>主控制器</a:t>
            </a:r>
            <a:r>
              <a:rPr lang="en-US" altLang="zh-CN"/>
              <a:t>)</a:t>
            </a:r>
            <a:r>
              <a:rPr lang="zh-CN" altLang="en-US"/>
              <a:t>：负责整个</a:t>
            </a:r>
            <a:r>
              <a:rPr lang="en-US" altLang="zh-CN"/>
              <a:t> 3D </a:t>
            </a:r>
            <a:r>
              <a:rPr lang="zh-CN" altLang="en-US"/>
              <a:t>环境的渲染、</a:t>
            </a:r>
            <a:r>
              <a:rPr lang="en-US" altLang="zh-CN"/>
              <a:t>GUI </a:t>
            </a:r>
            <a:r>
              <a:rPr lang="zh-CN" altLang="en-US"/>
              <a:t>交互界面的管理，以及机器人与环境物体（墙、桶、铲子）的物理属性定义</a:t>
            </a:r>
            <a:endParaRPr lang="zh-CN" altLang="en-US"/>
          </a:p>
          <a:p>
            <a:r>
              <a:rPr lang="en-US" altLang="zh-CN"/>
              <a:t>TrajectoryPlanner (</a:t>
            </a:r>
            <a:r>
              <a:rPr lang="zh-CN" altLang="en-US"/>
              <a:t>轨迹规划器</a:t>
            </a:r>
            <a:r>
              <a:rPr lang="en-US" altLang="zh-CN"/>
              <a:t>)</a:t>
            </a:r>
            <a:r>
              <a:rPr lang="zh-CN" altLang="en-US"/>
              <a:t>：实现了从</a:t>
            </a:r>
            <a:r>
              <a:rPr lang="en-US" altLang="zh-CN"/>
              <a:t>“</a:t>
            </a:r>
            <a:r>
              <a:rPr lang="zh-CN" altLang="en-US"/>
              <a:t>取泥</a:t>
            </a:r>
            <a:r>
              <a:rPr lang="en-US" altLang="zh-CN"/>
              <a:t>”</a:t>
            </a:r>
            <a:r>
              <a:rPr lang="zh-CN" altLang="en-US"/>
              <a:t>到</a:t>
            </a:r>
            <a:r>
              <a:rPr lang="en-US" altLang="zh-CN"/>
              <a:t>“</a:t>
            </a:r>
            <a:r>
              <a:rPr lang="zh-CN" altLang="en-US"/>
              <a:t>抹泥</a:t>
            </a:r>
            <a:r>
              <a:rPr lang="en-US" altLang="zh-CN"/>
              <a:t>”</a:t>
            </a:r>
            <a:r>
              <a:rPr lang="zh-CN" altLang="en-US"/>
              <a:t>的完整工艺逻辑，包括多关键点连接、三次多项式平滑插值以及增强型的逆运动学</a:t>
            </a:r>
            <a:r>
              <a:rPr lang="en-US" altLang="zh-CN"/>
              <a:t> (IK) </a:t>
            </a:r>
            <a:r>
              <a:rPr lang="zh-CN" altLang="en-US"/>
              <a:t>容错求解</a:t>
            </a:r>
            <a:endParaRPr lang="zh-CN" altLang="en-US"/>
          </a:p>
          <a:p>
            <a:r>
              <a:rPr lang="en-US" altLang="zh-CN"/>
              <a:t>LayoutOptimizer (</a:t>
            </a:r>
            <a:r>
              <a:rPr lang="zh-CN" altLang="en-US"/>
              <a:t>布局优化器</a:t>
            </a:r>
            <a:r>
              <a:rPr lang="en-US" altLang="zh-CN"/>
              <a:t>)</a:t>
            </a:r>
            <a:r>
              <a:rPr lang="zh-CN" altLang="en-US"/>
              <a:t>：建立了以</a:t>
            </a:r>
            <a:r>
              <a:rPr lang="en-US" altLang="zh-CN"/>
              <a:t>“</a:t>
            </a:r>
            <a:r>
              <a:rPr lang="zh-CN" altLang="en-US"/>
              <a:t>墙</a:t>
            </a:r>
            <a:r>
              <a:rPr lang="en-US" altLang="zh-CN"/>
              <a:t>”</a:t>
            </a:r>
            <a:r>
              <a:rPr lang="zh-CN" altLang="en-US"/>
              <a:t>为基准的优化算法，利用可操作度指标</a:t>
            </a:r>
            <a:r>
              <a:rPr lang="en-US" altLang="zh-CN"/>
              <a:t> (Manipulability) </a:t>
            </a:r>
            <a:r>
              <a:rPr lang="zh-CN" altLang="en-US"/>
              <a:t>自动推算机械臂基座和桶的最佳施工位置。</a:t>
            </a:r>
            <a:endParaRPr lang="zh-CN" altLang="en-US"/>
          </a:p>
          <a:p>
            <a:r>
              <a:rPr lang="en-US" altLang="zh-CN"/>
              <a:t>ManualPathTester (</a:t>
            </a:r>
            <a:r>
              <a:rPr lang="zh-CN" altLang="en-US"/>
              <a:t>点动测试器</a:t>
            </a:r>
            <a:r>
              <a:rPr lang="en-US" altLang="zh-CN"/>
              <a:t>)</a:t>
            </a:r>
            <a:r>
              <a:rPr lang="zh-CN" altLang="en-US"/>
              <a:t>：提供了一个独立的笛卡尔坐标控制终端，支持精确的坐标输入和直线插补测试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功能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交互式场景编辑：用户可以通过滑块实时调整龙门架高度、墙壁位置和桶的坐标，且所有数值实时回显，方便实验数据记录。</a:t>
            </a:r>
            <a:endParaRPr lang="zh-CN" altLang="en-US"/>
          </a:p>
          <a:p>
            <a:r>
              <a:rPr lang="zh-CN" altLang="en-US"/>
              <a:t>几何中心标注：自动识别并标注泥浆桶顶部的中心坐标，为后续可能的视觉识别或路径点设定提供了基准数据。</a:t>
            </a:r>
            <a:endParaRPr lang="zh-CN" altLang="en-US"/>
          </a:p>
          <a:p>
            <a:r>
              <a:rPr lang="zh-CN" altLang="en-US"/>
              <a:t>工作空间球体</a:t>
            </a:r>
            <a:r>
              <a:rPr lang="en-US" altLang="zh-CN"/>
              <a:t> (Workspace Envelope)</a:t>
            </a:r>
            <a:r>
              <a:rPr lang="zh-CN" altLang="en-US"/>
              <a:t>：实时显示机械臂的最大物理覆盖范围（青色透明球体）和近端死区（红色球体）</a:t>
            </a:r>
            <a:endParaRPr lang="zh-CN" altLang="en-US"/>
          </a:p>
          <a:p>
            <a:r>
              <a:rPr lang="zh-CN" altLang="en-US"/>
              <a:t>接触热力图</a:t>
            </a:r>
            <a:r>
              <a:rPr lang="en-US" altLang="zh-CN"/>
              <a:t> (Contact Heatmap)</a:t>
            </a:r>
            <a:r>
              <a:rPr lang="zh-CN" altLang="en-US"/>
              <a:t>：通过点云技术，实时将墙面和桶上</a:t>
            </a:r>
            <a:r>
              <a:rPr lang="en-US" altLang="zh-CN"/>
              <a:t>“</a:t>
            </a:r>
            <a:r>
              <a:rPr lang="zh-CN" altLang="en-US"/>
              <a:t>能够着</a:t>
            </a:r>
            <a:r>
              <a:rPr lang="en-US" altLang="zh-CN"/>
              <a:t>”</a:t>
            </a:r>
            <a:r>
              <a:rPr lang="zh-CN" altLang="en-US"/>
              <a:t>的区域标记为红色，实现了</a:t>
            </a:r>
            <a:r>
              <a:rPr lang="en-US" altLang="zh-CN"/>
              <a:t>“</a:t>
            </a:r>
            <a:r>
              <a:rPr lang="zh-CN" altLang="en-US"/>
              <a:t>所见即所得</a:t>
            </a:r>
            <a:r>
              <a:rPr lang="en-US" altLang="zh-CN"/>
              <a:t>”</a:t>
            </a:r>
            <a:r>
              <a:rPr lang="zh-CN" altLang="en-US"/>
              <a:t>的布局分析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790" y="4573270"/>
            <a:ext cx="4656455" cy="221488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TABLE_ENDDRAG_ORIGIN_RECT" val="744*346"/>
  <p:tag name="TABLE_ENDDRAG_RECT" val="71*135*744*346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MEDIACOVER_FLAG" val="1"/>
  <p:tag name="KSO_WM_UNIT_MEDIACOVER_BTN_STATE" val="1"/>
  <p:tag name="KSO_WM_UNIT_MEDIACOVER_BTNRECT" val="0*0*0*0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805</Words>
  <Application>WPS 演示</Application>
  <PresentationFormat>宽屏</PresentationFormat>
  <Paragraphs>41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原有方案:机械手仿生夹持部分</vt:lpstr>
      <vt:lpstr>三指机械夹爪</vt:lpstr>
      <vt:lpstr>尾部多自由度设置-二维云台</vt:lpstr>
      <vt:lpstr>整体装配示意视频</vt:lpstr>
      <vt:lpstr>此时末端具有3个自由度</vt:lpstr>
      <vt:lpstr>轨迹规划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时间与命运</cp:lastModifiedBy>
  <cp:revision>158</cp:revision>
  <dcterms:created xsi:type="dcterms:W3CDTF">2019-06-19T02:08:00Z</dcterms:created>
  <dcterms:modified xsi:type="dcterms:W3CDTF">2025-12-28T03:06:20Z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17FDB63344AC46D7A409F682B5F1CC68_11</vt:lpwstr>
  </property>
</Properties>
</file>